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1"/>
  </p:notesMasterIdLst>
  <p:handoutMasterIdLst>
    <p:handoutMasterId r:id="rId22"/>
  </p:handoutMasterIdLst>
  <p:sldIdLst>
    <p:sldId id="256" r:id="rId5"/>
    <p:sldId id="257" r:id="rId6"/>
    <p:sldId id="258" r:id="rId7"/>
    <p:sldId id="259" r:id="rId8"/>
    <p:sldId id="260" r:id="rId9"/>
    <p:sldId id="261" r:id="rId10"/>
    <p:sldId id="266" r:id="rId11"/>
    <p:sldId id="262" r:id="rId12"/>
    <p:sldId id="263" r:id="rId13"/>
    <p:sldId id="264" r:id="rId14"/>
    <p:sldId id="265" r:id="rId15"/>
    <p:sldId id="270" r:id="rId16"/>
    <p:sldId id="269" r:id="rId17"/>
    <p:sldId id="267" r:id="rId18"/>
    <p:sldId id="268" r:id="rId19"/>
    <p:sldId id="271" r:id="rId20"/>
  </p:sldIdLst>
  <p:sldSz cx="12188825"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81" autoAdjust="0"/>
  </p:normalViewPr>
  <p:slideViewPr>
    <p:cSldViewPr showGuides="1">
      <p:cViewPr>
        <p:scale>
          <a:sx n="65" d="100"/>
          <a:sy n="65" d="100"/>
        </p:scale>
        <p:origin x="724" y="56"/>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8/23/2020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8/23/2020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Date Placeholder 6"/>
          <p:cNvSpPr>
            <a:spLocks noGrp="1"/>
          </p:cNvSpPr>
          <p:nvPr>
            <p:ph type="dt" sz="half" idx="10"/>
          </p:nvPr>
        </p:nvSpPr>
        <p:spPr/>
        <p:txBody>
          <a:bodyPr/>
          <a:lstStyle>
            <a:lvl1pPr>
              <a:defRPr sz="1100"/>
            </a:lvl1pPr>
          </a:lstStyle>
          <a:p>
            <a:fld id="{1D2498CD-A622-4ACC-98D8-8365C1B868F0}" type="datetime1">
              <a:rPr lang="en-US" smtClean="0"/>
              <a:pPr/>
              <a:t>8/23/2020</a:t>
            </a:fld>
            <a:endParaRPr lang="en-US" dirty="0"/>
          </a:p>
        </p:txBody>
      </p:sp>
      <p:sp>
        <p:nvSpPr>
          <p:cNvPr id="8" name="Footer Placeholder 7"/>
          <p:cNvSpPr>
            <a:spLocks noGrp="1"/>
          </p:cNvSpPr>
          <p:nvPr>
            <p:ph type="ftr" sz="quarter" idx="11"/>
          </p:nvPr>
        </p:nvSpPr>
        <p:spPr/>
        <p:txBody>
          <a:bodyPr/>
          <a:lstStyle>
            <a:lvl1pPr>
              <a:defRPr sz="1100"/>
            </a:lvl1pPr>
          </a:lstStyle>
          <a:p>
            <a:r>
              <a:rPr lang="en-US" dirty="0"/>
              <a:t>Add a footer</a:t>
            </a:r>
          </a:p>
        </p:txBody>
      </p:sp>
      <p:sp>
        <p:nvSpPr>
          <p:cNvPr id="9" name="Slide Number Placeholder 8"/>
          <p:cNvSpPr>
            <a:spLocks noGrp="1"/>
          </p:cNvSpPr>
          <p:nvPr>
            <p:ph type="sldNum" sz="quarter" idx="12"/>
          </p:nvPr>
        </p:nvSpPr>
        <p:spPr/>
        <p:txBody>
          <a:bodyPr/>
          <a:lstStyle>
            <a:lvl1pPr>
              <a:defRPr sz="1100"/>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6EB2CF6B-193C-4CEB-9860-F1C5F0818FA3}" type="datetime1">
              <a:rPr lang="en-US" smtClean="0"/>
              <a:t>8/23/2020</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856CBC3-4EDC-4C84-BDD0-15F2AD890B92}" type="datetime1">
              <a:rPr lang="en-US" smtClean="0"/>
              <a:t>8/23/2020</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CEBF3DB-CE40-42F4-BAF4-5D73D1160093}" type="datetime1">
              <a:rPr lang="en-US" smtClean="0"/>
              <a:t>8/23/2020</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3ECA6E5-33C6-44C3-9324-1BC5DF93F43F}" type="datetime1">
              <a:rPr lang="en-US" smtClean="0"/>
              <a:t>8/23/2020</a:t>
            </a:fld>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9C9C1D9-07E1-4387-AF34-89EE2802766D}" type="datetime1">
              <a:rPr lang="en-US" smtClean="0"/>
              <a:t>8/23/2020</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769E85B-B39A-43E9-82DE-E3279D984288}" type="datetime1">
              <a:rPr lang="en-US" smtClean="0"/>
              <a:t>8/23/2020</a:t>
            </a:fld>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D0270C95-D35D-47FC-816D-E56328637043}" type="datetime1">
              <a:rPr lang="en-US" smtClean="0"/>
              <a:t>8/23/2020</a:t>
            </a:fld>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51163A7-695C-4C09-B334-6924060F5B71}" type="datetime1">
              <a:rPr lang="en-US" smtClean="0"/>
              <a:t>8/23/2020</a:t>
            </a:fld>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C5B6D02-49B3-41C1-9893-391F698AE757}" type="datetime1">
              <a:rPr lang="en-US" smtClean="0"/>
              <a:t>8/23/2020</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D91AC91-90B4-40B7-917F-BAE86E369F96}" type="datetime1">
              <a:rPr lang="en-US" smtClean="0"/>
              <a:t>8/23/2020</a:t>
            </a:fld>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BB4AB525-F3F4-481A-B8D5-B732FA9EB082}" type="datetime1">
              <a:rPr lang="en-US" smtClean="0"/>
              <a:pPr/>
              <a:t>8/23/2020</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cap="none" spc="0" baseline="0">
          <a:ln w="9525">
            <a:noFill/>
            <a:prstDash val="solid"/>
          </a:ln>
          <a:solidFill>
            <a:schemeClr val="accent5"/>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Photodiode"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thanks-gratitude-2011012/"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Photodiode_symbol.sv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hotodiod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B6DB-03AC-466E-BA8C-34F44AE00945}"/>
              </a:ext>
            </a:extLst>
          </p:cNvPr>
          <p:cNvSpPr>
            <a:spLocks noGrp="1"/>
          </p:cNvSpPr>
          <p:nvPr>
            <p:ph type="ctrTitle"/>
          </p:nvPr>
        </p:nvSpPr>
        <p:spPr>
          <a:xfrm>
            <a:off x="2638028" y="24755"/>
            <a:ext cx="7632848" cy="2900190"/>
          </a:xfrm>
        </p:spPr>
        <p:txBody>
          <a:bodyPr>
            <a:normAutofit/>
          </a:bodyPr>
          <a:lstStyle/>
          <a:p>
            <a:r>
              <a:rPr lang="en-IN" sz="8000" dirty="0">
                <a:latin typeface="Bradley Hand ITC" panose="03070402050302030203" pitchFamily="66" charset="0"/>
              </a:rPr>
              <a:t>PHOTO DIODE</a:t>
            </a:r>
          </a:p>
        </p:txBody>
      </p:sp>
      <p:sp>
        <p:nvSpPr>
          <p:cNvPr id="3" name="Subtitle 2">
            <a:extLst>
              <a:ext uri="{FF2B5EF4-FFF2-40B4-BE49-F238E27FC236}">
                <a16:creationId xmlns:a16="http://schemas.microsoft.com/office/drawing/2014/main" id="{0E10FF27-3D68-406A-9458-23B507951157}"/>
              </a:ext>
            </a:extLst>
          </p:cNvPr>
          <p:cNvSpPr>
            <a:spLocks noGrp="1"/>
          </p:cNvSpPr>
          <p:nvPr>
            <p:ph type="subTitle" idx="1"/>
          </p:nvPr>
        </p:nvSpPr>
        <p:spPr>
          <a:xfrm>
            <a:off x="4870276" y="2915792"/>
            <a:ext cx="7704856" cy="4216101"/>
          </a:xfrm>
        </p:spPr>
        <p:txBody>
          <a:bodyPr/>
          <a:lstStyle/>
          <a:p>
            <a:r>
              <a:rPr lang="en-IN" dirty="0">
                <a:latin typeface="Bradley Hand ITC" panose="03070402050302030203" pitchFamily="66" charset="0"/>
              </a:rPr>
              <a:t>                         </a:t>
            </a:r>
          </a:p>
          <a:p>
            <a:endParaRPr lang="en-IN" dirty="0">
              <a:latin typeface="Bradley Hand ITC" panose="03070402050302030203" pitchFamily="66" charset="0"/>
            </a:endParaRPr>
          </a:p>
          <a:p>
            <a:r>
              <a:rPr lang="en-IN" dirty="0">
                <a:latin typeface="Bradley Hand ITC" panose="03070402050302030203" pitchFamily="66" charset="0"/>
              </a:rPr>
              <a:t>               DR.A.ANBARASI</a:t>
            </a:r>
          </a:p>
          <a:p>
            <a:r>
              <a:rPr lang="en-IN" dirty="0">
                <a:latin typeface="Bradley Hand ITC" panose="03070402050302030203" pitchFamily="66" charset="0"/>
              </a:rPr>
              <a:t>               ASSOCIATE PROFFESSOR IN PHYSICS</a:t>
            </a:r>
          </a:p>
          <a:p>
            <a:r>
              <a:rPr lang="en-IN" dirty="0">
                <a:latin typeface="Bradley Hand ITC" panose="03070402050302030203" pitchFamily="66" charset="0"/>
              </a:rPr>
              <a:t>               PERIYAR ARTS COLLEGE</a:t>
            </a:r>
          </a:p>
          <a:p>
            <a:r>
              <a:rPr lang="en-IN" dirty="0">
                <a:latin typeface="Bradley Hand ITC" panose="03070402050302030203" pitchFamily="66" charset="0"/>
              </a:rPr>
              <a:t>                CUDDALORE.                                         </a:t>
            </a:r>
          </a:p>
        </p:txBody>
      </p:sp>
      <p:pic>
        <p:nvPicPr>
          <p:cNvPr id="5" name="Picture 4">
            <a:extLst>
              <a:ext uri="{FF2B5EF4-FFF2-40B4-BE49-F238E27FC236}">
                <a16:creationId xmlns:a16="http://schemas.microsoft.com/office/drawing/2014/main" id="{91708FC4-0884-4B59-BB4C-0A6E3D4FF84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97868" y="2996952"/>
            <a:ext cx="3600400" cy="2124826"/>
          </a:xfrm>
          <a:prstGeom prst="rect">
            <a:avLst/>
          </a:prstGeom>
        </p:spPr>
      </p:pic>
    </p:spTree>
    <p:extLst>
      <p:ext uri="{BB962C8B-B14F-4D97-AF65-F5344CB8AC3E}">
        <p14:creationId xmlns:p14="http://schemas.microsoft.com/office/powerpoint/2010/main" val="334487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Photodiodes     are   used   in   consumer   electronics   devices   such    as CD players, smoke detectors, and the r...">
            <a:extLst>
              <a:ext uri="{FF2B5EF4-FFF2-40B4-BE49-F238E27FC236}">
                <a16:creationId xmlns:a16="http://schemas.microsoft.com/office/drawing/2014/main" id="{D9ADC94A-CF58-4058-B016-2BB41EA70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836" y="548681"/>
            <a:ext cx="1015312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99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Pin photodiode.pptx ashvani">
            <a:extLst>
              <a:ext uri="{FF2B5EF4-FFF2-40B4-BE49-F238E27FC236}">
                <a16:creationId xmlns:a16="http://schemas.microsoft.com/office/drawing/2014/main" id="{18F578ED-145C-46FE-94D7-1FE5F33A0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404665"/>
            <a:ext cx="943304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n photodiode.pptx ashvani">
            <a:extLst>
              <a:ext uri="{FF2B5EF4-FFF2-40B4-BE49-F238E27FC236}">
                <a16:creationId xmlns:a16="http://schemas.microsoft.com/office/drawing/2014/main" id="{3A7D2769-59A9-4466-968B-D16A96D8A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692697"/>
            <a:ext cx="90730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37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4D37-DF44-4C7C-8442-ED2B2AB36DFE}"/>
              </a:ext>
            </a:extLst>
          </p:cNvPr>
          <p:cNvSpPr>
            <a:spLocks noGrp="1"/>
          </p:cNvSpPr>
          <p:nvPr>
            <p:ph type="title"/>
          </p:nvPr>
        </p:nvSpPr>
        <p:spPr/>
        <p:txBody>
          <a:bodyPr/>
          <a:lstStyle/>
          <a:p>
            <a:r>
              <a:rPr lang="en-IN" dirty="0"/>
              <a:t>               V-I CHARACTERISTICS </a:t>
            </a:r>
          </a:p>
        </p:txBody>
      </p:sp>
      <p:sp>
        <p:nvSpPr>
          <p:cNvPr id="3" name="Content Placeholder 2">
            <a:extLst>
              <a:ext uri="{FF2B5EF4-FFF2-40B4-BE49-F238E27FC236}">
                <a16:creationId xmlns:a16="http://schemas.microsoft.com/office/drawing/2014/main" id="{3CE646E0-CFB7-42C5-AD5A-35390B2BFC39}"/>
              </a:ext>
            </a:extLst>
          </p:cNvPr>
          <p:cNvSpPr>
            <a:spLocks noGrp="1"/>
          </p:cNvSpPr>
          <p:nvPr>
            <p:ph idx="1"/>
          </p:nvPr>
        </p:nvSpPr>
        <p:spPr>
          <a:xfrm>
            <a:off x="1629916" y="2492896"/>
            <a:ext cx="9134391" cy="4114801"/>
          </a:xfrm>
        </p:spPr>
        <p:txBody>
          <a:bodyPr/>
          <a:lstStyle/>
          <a:p>
            <a:r>
              <a:rPr lang="en-US" b="0" i="0" dirty="0">
                <a:effectLst/>
                <a:latin typeface="Arial" panose="020B0604020202020204" pitchFamily="34" charset="0"/>
              </a:rPr>
              <a:t>Photodiode operates in reverse bias condition. Reverse voltages are plotted along X axis in volts and reverse current are plotted along Y-axis in microampere. Reverse current does not depend on reverse voltage. When there is no light illumination, reverse current will be almost zero. The minimum amount of current present is called as Dark Current. Once when the light illumination increases, reverse current also increases linearly</a:t>
            </a:r>
            <a:endParaRPr lang="en-IN" dirty="0"/>
          </a:p>
        </p:txBody>
      </p:sp>
    </p:spTree>
    <p:extLst>
      <p:ext uri="{BB962C8B-B14F-4D97-AF65-F5344CB8AC3E}">
        <p14:creationId xmlns:p14="http://schemas.microsoft.com/office/powerpoint/2010/main" val="102341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hotodiode V-I Characteristics">
            <a:extLst>
              <a:ext uri="{FF2B5EF4-FFF2-40B4-BE49-F238E27FC236}">
                <a16:creationId xmlns:a16="http://schemas.microsoft.com/office/drawing/2014/main" id="{7051C06C-B24A-4FE8-A621-0FEA8A1E8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972" y="836712"/>
            <a:ext cx="806489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0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diode">
            <a:extLst>
              <a:ext uri="{FF2B5EF4-FFF2-40B4-BE49-F238E27FC236}">
                <a16:creationId xmlns:a16="http://schemas.microsoft.com/office/drawing/2014/main" id="{2428D616-E0AD-45B8-A646-D141F087D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884" y="404665"/>
            <a:ext cx="972108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48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AC4EC8-548B-4DF1-B87E-1B9AACD8CC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2412" y="381000"/>
            <a:ext cx="9144000" cy="6096000"/>
          </a:xfrm>
          <a:prstGeom prst="rect">
            <a:avLst/>
          </a:prstGeom>
        </p:spPr>
      </p:pic>
    </p:spTree>
    <p:extLst>
      <p:ext uri="{BB962C8B-B14F-4D97-AF65-F5344CB8AC3E}">
        <p14:creationId xmlns:p14="http://schemas.microsoft.com/office/powerpoint/2010/main" val="31689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7230-1202-423D-A0B8-0D465241C389}"/>
              </a:ext>
            </a:extLst>
          </p:cNvPr>
          <p:cNvSpPr>
            <a:spLocks noGrp="1"/>
          </p:cNvSpPr>
          <p:nvPr>
            <p:ph type="title"/>
          </p:nvPr>
        </p:nvSpPr>
        <p:spPr/>
        <p:txBody>
          <a:bodyPr/>
          <a:lstStyle/>
          <a:p>
            <a:r>
              <a:rPr lang="en-IN" dirty="0"/>
              <a:t>PHOTO DIODES</a:t>
            </a:r>
          </a:p>
        </p:txBody>
      </p:sp>
      <p:pic>
        <p:nvPicPr>
          <p:cNvPr id="1026" name="Picture 2" descr=" A photodiode is a type Of photo detector capable of    converting light energy into electrical energy.   Photodiodes ar...">
            <a:extLst>
              <a:ext uri="{FF2B5EF4-FFF2-40B4-BE49-F238E27FC236}">
                <a16:creationId xmlns:a16="http://schemas.microsoft.com/office/drawing/2014/main" id="{9AE3832C-A3BE-47BD-9F52-533820C0D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060848"/>
            <a:ext cx="9144001"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2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DA516F7-F7E7-47F6-8175-FAD61F418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476672"/>
            <a:ext cx="9137974" cy="6048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A6C721F-6172-4EFF-B56C-E6000E454A8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22004" y="5177730"/>
            <a:ext cx="6526460" cy="1224136"/>
          </a:xfrm>
          <a:prstGeom prst="rect">
            <a:avLst/>
          </a:prstGeom>
        </p:spPr>
      </p:pic>
      <p:sp>
        <p:nvSpPr>
          <p:cNvPr id="6" name="TextBox 5">
            <a:extLst>
              <a:ext uri="{FF2B5EF4-FFF2-40B4-BE49-F238E27FC236}">
                <a16:creationId xmlns:a16="http://schemas.microsoft.com/office/drawing/2014/main" id="{5A388395-D313-4212-ADD3-7207FC4AC662}"/>
              </a:ext>
            </a:extLst>
          </p:cNvPr>
          <p:cNvSpPr txBox="1"/>
          <p:nvPr/>
        </p:nvSpPr>
        <p:spPr>
          <a:xfrm>
            <a:off x="2133972" y="7728052"/>
            <a:ext cx="6526460" cy="230832"/>
          </a:xfrm>
          <a:prstGeom prst="rect">
            <a:avLst/>
          </a:prstGeom>
          <a:noFill/>
          <a:ln>
            <a:solidFill>
              <a:schemeClr val="bg2"/>
            </a:solidFill>
          </a:ln>
        </p:spPr>
        <p:txBody>
          <a:bodyPr wrap="square" rtlCol="0" anchor="ctr" anchorCtr="1">
            <a:spAutoFit/>
          </a:bodyPr>
          <a:lstStyle/>
          <a:p>
            <a:r>
              <a:rPr lang="en-IN" sz="900">
                <a:hlinkClick r:id="rId4" tooltip="https://commons.wikimedia.org/wiki/File:Photodiode_symbol.svg"/>
              </a:rPr>
              <a:t>This Photo</a:t>
            </a:r>
            <a:r>
              <a:rPr lang="en-IN" sz="900"/>
              <a:t> by Unknown Author is licensed under </a:t>
            </a:r>
            <a:r>
              <a:rPr lang="en-IN" sz="900">
                <a:hlinkClick r:id="rId5" tooltip="https://creativecommons.org/licenses/by-sa/3.0/"/>
              </a:rPr>
              <a:t>CC BY-SA</a:t>
            </a:r>
            <a:endParaRPr lang="en-IN" sz="900"/>
          </a:p>
        </p:txBody>
      </p:sp>
    </p:spTree>
    <p:extLst>
      <p:ext uri="{BB962C8B-B14F-4D97-AF65-F5344CB8AC3E}">
        <p14:creationId xmlns:p14="http://schemas.microsoft.com/office/powerpoint/2010/main" val="204265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Materials commonly             used   to   produce photodiodes include:  MATERIALS                 ELCTROMAGNETIC       ...">
            <a:extLst>
              <a:ext uri="{FF2B5EF4-FFF2-40B4-BE49-F238E27FC236}">
                <a16:creationId xmlns:a16="http://schemas.microsoft.com/office/drawing/2014/main" id="{AA15B771-78E5-418D-8BDC-51836B56E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1147763"/>
            <a:ext cx="1008112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1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OTODIODE CONSTRUCTION  CROSS SECTION OF THE SILICON PHOTODIODE ">
            <a:extLst>
              <a:ext uri="{FF2B5EF4-FFF2-40B4-BE49-F238E27FC236}">
                <a16:creationId xmlns:a16="http://schemas.microsoft.com/office/drawing/2014/main" id="{D01B3D19-4C1C-4B9F-B0DD-90A07460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916" y="1147763"/>
            <a:ext cx="9289032" cy="5017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24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N type silicon is the starting material. A thin &quot;p&quot; layer is    formed on the front surface of the device by thermal  ...">
            <a:extLst>
              <a:ext uri="{FF2B5EF4-FFF2-40B4-BE49-F238E27FC236}">
                <a16:creationId xmlns:a16="http://schemas.microsoft.com/office/drawing/2014/main" id="{488F9F60-3B2E-4EFF-A6A8-F7E79F3B9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844" y="692697"/>
            <a:ext cx="1051316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7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6539F6-4058-4B4B-8F5A-9659F75BCE0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05980" y="650723"/>
            <a:ext cx="7596844" cy="5556553"/>
          </a:xfrm>
          <a:prstGeom prst="rect">
            <a:avLst/>
          </a:prstGeom>
        </p:spPr>
      </p:pic>
      <p:sp>
        <p:nvSpPr>
          <p:cNvPr id="7" name="TextBox 6">
            <a:extLst>
              <a:ext uri="{FF2B5EF4-FFF2-40B4-BE49-F238E27FC236}">
                <a16:creationId xmlns:a16="http://schemas.microsoft.com/office/drawing/2014/main" id="{FB2C0D53-8954-4812-89DD-65A57C2E85E1}"/>
              </a:ext>
            </a:extLst>
          </p:cNvPr>
          <p:cNvSpPr txBox="1"/>
          <p:nvPr/>
        </p:nvSpPr>
        <p:spPr>
          <a:xfrm>
            <a:off x="5561011" y="3888394"/>
            <a:ext cx="1066802" cy="230832"/>
          </a:xfrm>
          <a:prstGeom prst="rect">
            <a:avLst/>
          </a:prstGeom>
          <a:noFill/>
          <a:ln>
            <a:solidFill>
              <a:schemeClr val="bg2"/>
            </a:solidFill>
          </a:ln>
        </p:spPr>
        <p:txBody>
          <a:bodyPr wrap="square" rtlCol="0" anchor="ctr" anchorCtr="1">
            <a:spAutoFit/>
          </a:bodyPr>
          <a:lstStyle/>
          <a:p>
            <a:endParaRPr lang="en-IN" sz="900" dirty="0"/>
          </a:p>
        </p:txBody>
      </p:sp>
    </p:spTree>
    <p:extLst>
      <p:ext uri="{BB962C8B-B14F-4D97-AF65-F5344CB8AC3E}">
        <p14:creationId xmlns:p14="http://schemas.microsoft.com/office/powerpoint/2010/main" val="216666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At the PN junction there will a concentration    gradient that causes electrons to diffuse into the p-    layer    and...">
            <a:extLst>
              <a:ext uri="{FF2B5EF4-FFF2-40B4-BE49-F238E27FC236}">
                <a16:creationId xmlns:a16="http://schemas.microsoft.com/office/drawing/2014/main" id="{CE8C2ED1-098A-45BF-856F-423BE43B1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548681"/>
            <a:ext cx="9865096"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72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This movement of charge carriers across the    junction upsets the electrical balance and    produces a small photocur...">
            <a:extLst>
              <a:ext uri="{FF2B5EF4-FFF2-40B4-BE49-F238E27FC236}">
                <a16:creationId xmlns:a16="http://schemas.microsoft.com/office/drawing/2014/main" id="{513E7A65-B1CC-4FFC-A6E2-FF123DEF4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476672"/>
            <a:ext cx="979308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4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40262f94-9f35-4ac3-9a90-690165a166b7"/>
    <ds:schemaRef ds:uri="a4f35948-e619-41b3-aa29-22878b09cfd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atom design slides</Template>
  <TotalTime>33</TotalTime>
  <Words>109</Words>
  <Application>Microsoft Office PowerPoint</Application>
  <PresentationFormat>Custom</PresentationFormat>
  <Paragraphs>11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Bradley Hand ITC</vt:lpstr>
      <vt:lpstr>Century Gothic</vt:lpstr>
      <vt:lpstr>Blue atom design template</vt:lpstr>
      <vt:lpstr>PHOTO DIODE</vt:lpstr>
      <vt:lpstr>PHOTO DIODES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 CHARACTERISTICS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DIODE</dc:title>
  <dc:creator>lakshmi prasadh</dc:creator>
  <cp:lastModifiedBy>lakshmi prasadh</cp:lastModifiedBy>
  <cp:revision>4</cp:revision>
  <dcterms:created xsi:type="dcterms:W3CDTF">2020-08-23T14:08:22Z</dcterms:created>
  <dcterms:modified xsi:type="dcterms:W3CDTF">2020-08-23T14:41:57Z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